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1"/>
  </p:notesMasterIdLst>
  <p:handoutMasterIdLst>
    <p:handoutMasterId r:id="rId42"/>
  </p:handoutMasterIdLst>
  <p:sldIdLst>
    <p:sldId id="521" r:id="rId6"/>
    <p:sldId id="547" r:id="rId7"/>
    <p:sldId id="550" r:id="rId8"/>
    <p:sldId id="551" r:id="rId9"/>
    <p:sldId id="549" r:id="rId10"/>
    <p:sldId id="555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4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49"/>
          </p14:sldIdLst>
        </p14:section>
        <p14:section name="Czym jest devops" id="{9701738E-3B25-F540-96E9-08D9F350A007}">
          <p14:sldIdLst>
            <p14:sldId id="555"/>
            <p14:sldId id="537"/>
            <p14:sldId id="538"/>
            <p14:sldId id="539"/>
          </p14:sldIdLst>
        </p14:section>
        <p14:section name="Infra jako kod" id="{004FE4F7-9D4A-6B4A-A615-F42A9245CC62}">
          <p14:sldIdLst>
            <p14:sldId id="540"/>
            <p14:sldId id="541"/>
            <p14:sldId id="542"/>
            <p14:sldId id="543"/>
          </p14:sldIdLst>
        </p14:section>
        <p14:section name="Vagrant" id="{BF4261A2-D5B1-9640-A5A2-7C034F4926AA}">
          <p14:sldIdLst>
            <p14:sldId id="54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</p14:sldIdLst>
        </p14:section>
        <p14:section name="Docker" id="{3A709930-0A98-1A48-9725-D54DB4FE6F16}">
          <p14:sldIdLst>
            <p14:sldId id="54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75048" autoAdjust="0"/>
  </p:normalViewPr>
  <p:slideViewPr>
    <p:cSldViewPr snapToGrid="0">
      <p:cViewPr varScale="1">
        <p:scale>
          <a:sx n="88" d="100"/>
          <a:sy n="88" d="100"/>
        </p:scale>
        <p:origin x="-140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15.03.17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15.03.17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rogram_komputerowy" TargetMode="External"/><Relationship Id="rId4" Type="http://schemas.openxmlformats.org/officeDocument/2006/relationships/hyperlink" Target="https://pl.wikipedia.org/wiki/Docker_(oprogramowanie)%23cite_note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to jest </a:t>
            </a:r>
            <a:r>
              <a:rPr lang="en-US" baseline="0" dirty="0" err="1" smtClean="0"/>
              <a:t>zbudowane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czacie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wysłać</a:t>
            </a:r>
            <a:r>
              <a:rPr lang="en-US" baseline="0" dirty="0" smtClean="0"/>
              <a:t> link: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SAPHybrisGliwice</a:t>
            </a:r>
            <a:r>
              <a:rPr lang="en-US" dirty="0" smtClean="0"/>
              <a:t>/devops-community_chapter1/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nvinaders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linie</a:t>
            </a:r>
            <a:r>
              <a:rPr lang="en-US" baseline="0" dirty="0" smtClean="0"/>
              <a:t> w apt-get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cmd.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build </a:t>
            </a:r>
            <a:r>
              <a:rPr lang="en-US" baseline="0" dirty="0" err="1" smtClean="0"/>
              <a:t>dockera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Zobaczymy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szło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szybko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Mogliby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zrobić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jeszcze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login /pull/push </a:t>
            </a:r>
            <a:r>
              <a:rPr lang="en-US" baseline="0" dirty="0" err="1" smtClean="0"/>
              <a:t>jeśli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naprawdę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różnice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między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obrazem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źródłowym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którego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wcześniej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korzystaliśmy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nginx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używało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czytało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słyszało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jest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określany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narzędzie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umieścić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gram komputerowy"/>
              </a:rPr>
              <a:t>program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zależności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lekkim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przenośnym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wirtualnym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można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uruchomić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każdym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serwerze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przekierowanie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vagrancie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potrzebne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laboratorium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moblibyście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natywnego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platformy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dockera</a:t>
            </a:r>
            <a:endParaRPr lang="en-US" baseline="0" dirty="0" smtClean="0"/>
          </a:p>
          <a:p>
            <a:r>
              <a:rPr lang="en-US" baseline="0" dirty="0" err="1" smtClean="0"/>
              <a:t>Dlaczego</a:t>
            </a:r>
            <a:r>
              <a:rPr lang="en-US" baseline="0" dirty="0" smtClean="0"/>
              <a:t> vagrant? Bo </a:t>
            </a:r>
            <a:r>
              <a:rPr lang="en-US" baseline="0" dirty="0" err="1" smtClean="0"/>
              <a:t>chcielismy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pokazac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Współdzielenie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przestrzeni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nachodzenie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siebie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Jaki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najlepszy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zrozumienie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Trzeba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pobawić</a:t>
            </a:r>
            <a:r>
              <a:rPr lang="is-IS" baseline="0" dirty="0" smtClean="0"/>
              <a:t>….</a:t>
            </a:r>
          </a:p>
          <a:p>
            <a:r>
              <a:rPr lang="en-US" dirty="0" err="1" smtClean="0"/>
              <a:t>Wyjaśnij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przykładzie</a:t>
            </a:r>
            <a:r>
              <a:rPr lang="en-US" baseline="0" dirty="0" smtClean="0"/>
              <a:t>?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właściwie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stało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Czym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hub?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6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03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>
                <a:solidFill>
                  <a:schemeClr val="accent2"/>
                </a:solidFill>
              </a:rPr>
              <a:t>© 2016 SAP SE </a:t>
            </a:r>
            <a:r>
              <a:rPr lang="de-DE" sz="800" dirty="0" err="1">
                <a:solidFill>
                  <a:schemeClr val="accent2"/>
                </a:solidFill>
              </a:rPr>
              <a:t>or</a:t>
            </a:r>
            <a:r>
              <a:rPr lang="de-DE" sz="800" dirty="0">
                <a:solidFill>
                  <a:schemeClr val="accent2"/>
                </a:solidFill>
              </a:rPr>
              <a:t> an SAP </a:t>
            </a:r>
            <a:r>
              <a:rPr lang="de-DE" sz="800" dirty="0" err="1">
                <a:solidFill>
                  <a:schemeClr val="accent2"/>
                </a:solidFill>
              </a:rPr>
              <a:t>affiliate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company</a:t>
            </a:r>
            <a:r>
              <a:rPr lang="de-DE" sz="800" dirty="0">
                <a:solidFill>
                  <a:schemeClr val="accent2"/>
                </a:solidFill>
              </a:rPr>
              <a:t>. All </a:t>
            </a:r>
            <a:r>
              <a:rPr lang="de-DE" sz="800" dirty="0" err="1">
                <a:solidFill>
                  <a:schemeClr val="accent2"/>
                </a:solidFill>
              </a:rPr>
              <a:t>rights</a:t>
            </a:r>
            <a:r>
              <a:rPr lang="de-DE" sz="800" dirty="0">
                <a:solidFill>
                  <a:schemeClr val="accent2"/>
                </a:solidFill>
              </a:rPr>
              <a:t> </a:t>
            </a:r>
            <a:r>
              <a:rPr lang="de-DE" sz="800" dirty="0" err="1">
                <a:solidFill>
                  <a:schemeClr val="accent2"/>
                </a:solidFill>
              </a:rPr>
              <a:t>reserved</a:t>
            </a:r>
            <a:r>
              <a:rPr lang="de-DE" sz="800" dirty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253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90084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microsoft.com/office/2007/relationships/hdphoto" Target="../media/hdphoto1.wdp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microsoft.com/office/2007/relationships/hdphoto" Target="../media/hdphoto1.wdp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5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  <p:sldLayoutId id="2147483896" r:id="rId12"/>
    <p:sldLayoutId id="214748389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virtual-machines-vs-containers/" TargetMode="External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etIntent/docker-to-the-rescue-writing-lightweight-integration-tests-f4665c8847aa%23.nzpr0mgdf" TargetMode="External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Virtualization</a:t>
            </a:r>
            <a:r>
              <a:rPr lang="pl-PL" dirty="0"/>
              <a:t> </a:t>
            </a:r>
            <a:r>
              <a:rPr lang="pl-PL" dirty="0" err="1"/>
              <a:t>menagerie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Oracle </a:t>
            </a:r>
            <a:r>
              <a:rPr lang="pl-PL" dirty="0" err="1"/>
              <a:t>VirtualBox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/>
              <a:t>VMWare</a:t>
            </a:r>
            <a:r>
              <a:rPr lang="pl-PL" dirty="0"/>
              <a:t> Fusion/Workstation/ESX/</a:t>
            </a:r>
            <a:r>
              <a:rPr lang="pl-PL" dirty="0" err="1"/>
              <a:t>vCenter</a:t>
            </a:r>
            <a:r>
              <a:rPr lang="pl-PL" dirty="0"/>
              <a:t>/</a:t>
            </a:r>
            <a:r>
              <a:rPr lang="pl-PL" dirty="0" err="1"/>
              <a:t>vRealize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Hyper-V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KVM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AWS / </a:t>
            </a:r>
            <a:r>
              <a:rPr lang="pl-PL" dirty="0" err="1"/>
              <a:t>Azure</a:t>
            </a:r>
            <a:r>
              <a:rPr lang="pl-PL" dirty="0"/>
              <a:t> / etc.</a:t>
            </a:r>
          </a:p>
        </p:txBody>
      </p:sp>
    </p:spTree>
    <p:extLst>
      <p:ext uri="{BB962C8B-B14F-4D97-AF65-F5344CB8AC3E}">
        <p14:creationId xmlns:p14="http://schemas.microsoft.com/office/powerpoint/2010/main" val="41540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898614" y="1785199"/>
            <a:ext cx="10309882" cy="37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Three Rings for the Elven-kings under the sky,</a:t>
            </a:r>
            <a:endParaRPr lang="pl-PL" sz="2800" i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Seven for the Dwarf-lords in their halls of stone,</a:t>
            </a:r>
          </a:p>
          <a:p>
            <a:pPr algn="ctr"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Nine for Mortal Men doomed to die,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One for the Dark Lord on his dark throne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>
                <a:solidFill>
                  <a:schemeClr val="accent1"/>
                </a:solidFill>
              </a:rPr>
              <a:t>to rule them all, </a:t>
            </a: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find them,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One Ring</a:t>
            </a:r>
            <a:r>
              <a:rPr lang="en-US" sz="2800" i="1" dirty="0">
                <a:solidFill>
                  <a:schemeClr val="accent1"/>
                </a:solidFill>
              </a:rPr>
              <a:t> to bring them all and in the darkness bind them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accent1"/>
                </a:solidFill>
              </a:rPr>
              <a:t>In the Land of Mordor where the Shadows lie.</a:t>
            </a:r>
            <a:endParaRPr lang="en-US" sz="2800" i="1" dirty="0">
              <a:solidFill>
                <a:schemeClr val="accent1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31" y="249101"/>
            <a:ext cx="4610065" cy="12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One interface to virtualization providers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 err="1"/>
              <a:t>Vagrantfile</a:t>
            </a:r>
            <a:r>
              <a:rPr lang="en-US" dirty="0"/>
              <a:t> is Ruby</a:t>
            </a:r>
            <a:endParaRPr lang="pl-PL" dirty="0"/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pl-PL" dirty="0">
                <a:solidFill>
                  <a:srgbClr val="F0AB00"/>
                </a:solidFill>
              </a:rPr>
              <a:t>Automation^2</a:t>
            </a:r>
            <a:endParaRPr lang="en-US" dirty="0">
              <a:solidFill>
                <a:srgbClr val="F0AB00"/>
              </a:solidFill>
            </a:endParaRP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Easy mixes with </a:t>
            </a:r>
            <a:r>
              <a:rPr lang="en-US" dirty="0" err="1"/>
              <a:t>Ansible</a:t>
            </a:r>
            <a:r>
              <a:rPr lang="en-US" dirty="0"/>
              <a:t> / Chef / Puppet / etc.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dirty="0"/>
              <a:t>Perfect for development and testing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36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Vagrant</a:t>
            </a:r>
            <a:r>
              <a:rPr lang="pl-PL" dirty="0"/>
              <a:t> for </a:t>
            </a:r>
            <a:r>
              <a:rPr lang="pl-PL" dirty="0" err="1" smtClean="0"/>
              <a:t>DevOps</a:t>
            </a:r>
            <a:endParaRPr lang="de-DE" dirty="0"/>
          </a:p>
        </p:txBody>
      </p:sp>
      <p:cxnSp>
        <p:nvCxnSpPr>
          <p:cNvPr id="18" name="Gerade Verbindung 17"/>
          <p:cNvCxnSpPr/>
          <p:nvPr/>
        </p:nvCxnSpPr>
        <p:spPr>
          <a:xfrm>
            <a:off x="255873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 txBox="1">
            <a:spLocks/>
          </p:cNvSpPr>
          <p:nvPr/>
        </p:nvSpPr>
        <p:spPr bwMode="gray">
          <a:xfrm>
            <a:off x="316022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Deploy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code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0" name="Gerade Verbindung 19"/>
          <p:cNvCxnSpPr/>
          <p:nvPr/>
        </p:nvCxnSpPr>
        <p:spPr>
          <a:xfrm>
            <a:off x="3157004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 txBox="1">
            <a:spLocks/>
          </p:cNvSpPr>
          <p:nvPr/>
        </p:nvSpPr>
        <p:spPr bwMode="gray">
          <a:xfrm>
            <a:off x="6069147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Test</a:t>
            </a: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result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2" name="Gerade Verbindung 21"/>
          <p:cNvCxnSpPr/>
          <p:nvPr/>
        </p:nvCxnSpPr>
        <p:spPr>
          <a:xfrm>
            <a:off x="6065926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 bwMode="gray">
          <a:xfrm>
            <a:off x="8970278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rgbClr val="FFFFFF"/>
                </a:solidFill>
              </a:rPr>
              <a:t>Destroy</a:t>
            </a:r>
            <a:endParaRPr lang="pl-PL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rgbClr val="FFFFFF"/>
                </a:solidFill>
              </a:rPr>
              <a:t>(</a:t>
            </a:r>
            <a:r>
              <a:rPr lang="pl-PL" sz="2400" dirty="0" err="1">
                <a:solidFill>
                  <a:srgbClr val="FFFFFF"/>
                </a:solidFill>
              </a:rPr>
              <a:t>everything</a:t>
            </a:r>
            <a:r>
              <a:rPr lang="pl-PL" sz="2400" dirty="0">
                <a:solidFill>
                  <a:srgbClr val="FFFFFF"/>
                </a:solidFill>
              </a:rPr>
              <a:t>)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8967057" y="3403132"/>
            <a:ext cx="2558782" cy="0"/>
          </a:xfrm>
          <a:prstGeom prst="line">
            <a:avLst/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 bwMode="gray">
          <a:xfrm>
            <a:off x="27045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1.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 bwMode="gray">
          <a:xfrm>
            <a:off x="3168365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2.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 bwMode="gray">
          <a:xfrm>
            <a:off x="6077288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3.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 bwMode="gray">
          <a:xfrm>
            <a:off x="8986210" y="2633468"/>
            <a:ext cx="1505004" cy="8870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7200" b="1" dirty="0">
                <a:solidFill>
                  <a:schemeClr val="accent1"/>
                </a:solidFill>
              </a:rPr>
              <a:t>4.</a:t>
            </a:r>
          </a:p>
        </p:txBody>
      </p:sp>
      <p:sp>
        <p:nvSpPr>
          <p:cNvPr id="41" name="Text Placeholder 2"/>
          <p:cNvSpPr txBox="1">
            <a:spLocks/>
          </p:cNvSpPr>
          <p:nvPr/>
        </p:nvSpPr>
        <p:spPr bwMode="gray">
          <a:xfrm>
            <a:off x="270455" y="3677552"/>
            <a:ext cx="2357932" cy="934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 sz="18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36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540000" indent="-180000" algn="l" defTabSz="914400" rtl="0" eaLnBrk="1" latinLnBrk="0" hangingPunct="1">
              <a:spcBef>
                <a:spcPts val="250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l-PL" sz="2400" dirty="0" err="1">
                <a:solidFill>
                  <a:schemeClr val="bg1"/>
                </a:solidFill>
              </a:rPr>
              <a:t>Provision</a:t>
            </a:r>
            <a:endParaRPr lang="pl-PL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pl-PL" sz="2400" dirty="0">
                <a:solidFill>
                  <a:schemeClr val="bg1"/>
                </a:solidFill>
              </a:rPr>
              <a:t>(</a:t>
            </a:r>
            <a:r>
              <a:rPr lang="pl-PL" sz="2400" dirty="0" err="1">
                <a:solidFill>
                  <a:schemeClr val="bg1"/>
                </a:solidFill>
              </a:rPr>
              <a:t>VMs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Minimal</a:t>
            </a:r>
            <a:r>
              <a:rPr lang="pl-PL" dirty="0"/>
              <a:t> </a:t>
            </a:r>
            <a:r>
              <a:rPr lang="pl-PL" dirty="0" err="1"/>
              <a:t>Vagrantfile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5586690" cy="3597260"/>
          </a:xfrm>
          <a:prstGeom prst="rect">
            <a:avLst/>
          </a:prstGeom>
        </p:spPr>
        <p:txBody>
          <a:bodyPr/>
          <a:lstStyle/>
          <a:p>
            <a:r>
              <a:rPr lang="pl-PL" b="0" dirty="0" err="1" smtClean="0"/>
              <a:t>This</a:t>
            </a:r>
            <a:r>
              <a:rPr lang="pl-PL" b="0" dirty="0" smtClean="0"/>
              <a:t> </a:t>
            </a:r>
            <a:r>
              <a:rPr lang="pl-PL" b="0" dirty="0" err="1"/>
              <a:t>provisions</a:t>
            </a:r>
            <a:r>
              <a:rPr lang="pl-PL" b="0" dirty="0"/>
              <a:t> </a:t>
            </a:r>
            <a:r>
              <a:rPr lang="pl-PL" b="0" dirty="0" err="1"/>
              <a:t>some</a:t>
            </a:r>
            <a:r>
              <a:rPr lang="pl-PL" b="0" dirty="0"/>
              <a:t> </a:t>
            </a:r>
            <a:r>
              <a:rPr lang="pl-PL" b="0" dirty="0" err="1"/>
              <a:t>basic</a:t>
            </a:r>
            <a:r>
              <a:rPr lang="pl-PL" b="0" dirty="0"/>
              <a:t> </a:t>
            </a:r>
            <a:r>
              <a:rPr lang="pl-PL" b="0" dirty="0" err="1"/>
              <a:t>vagrant</a:t>
            </a:r>
            <a:r>
              <a:rPr lang="pl-PL" b="0" dirty="0"/>
              <a:t> VM </a:t>
            </a:r>
            <a:r>
              <a:rPr lang="pl-PL" b="0" dirty="0" err="1"/>
              <a:t>using</a:t>
            </a:r>
            <a:r>
              <a:rPr lang="pl-PL" b="0" dirty="0"/>
              <a:t> ‚</a:t>
            </a:r>
            <a:r>
              <a:rPr lang="pl-PL" b="0" dirty="0" err="1"/>
              <a:t>box</a:t>
            </a:r>
            <a:r>
              <a:rPr lang="pl-PL" b="0" dirty="0"/>
              <a:t>’ </a:t>
            </a:r>
            <a:r>
              <a:rPr lang="pl-PL" b="0" dirty="0" err="1"/>
              <a:t>ubuntu</a:t>
            </a:r>
            <a:r>
              <a:rPr lang="pl-PL" b="0" dirty="0"/>
              <a:t>/xenial64.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1GB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2 x 10GB </a:t>
            </a:r>
            <a:r>
              <a:rPr lang="pl-PL" b="0" dirty="0" err="1"/>
              <a:t>disk</a:t>
            </a:r>
            <a:endParaRPr lang="pl-PL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dirty="0"/>
              <a:t>NAT network + </a:t>
            </a:r>
            <a:r>
              <a:rPr lang="pl-PL" b="0" dirty="0" err="1"/>
              <a:t>ssh</a:t>
            </a:r>
            <a:r>
              <a:rPr lang="pl-PL" b="0" dirty="0"/>
              <a:t> </a:t>
            </a:r>
            <a:r>
              <a:rPr lang="pl-PL" b="0" dirty="0" err="1"/>
              <a:t>key</a:t>
            </a:r>
            <a:r>
              <a:rPr lang="pl-PL" b="0" dirty="0"/>
              <a:t> </a:t>
            </a:r>
            <a:r>
              <a:rPr lang="pl-PL" b="0" dirty="0" err="1"/>
              <a:t>installed</a:t>
            </a:r>
            <a:endParaRPr lang="pl-PL" b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094287" y="2176936"/>
            <a:ext cx="5789653" cy="3222668"/>
          </a:xfrm>
        </p:spPr>
        <p:txBody>
          <a:bodyPr/>
          <a:lstStyle/>
          <a:p>
            <a:r>
              <a:rPr lang="pl-PL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dirty="0">
                <a:latin typeface="Arial monospaced for SAP" panose="020B0609020202030204" pitchFamily="49" charset="0"/>
              </a:rPr>
              <a:t>("2") do |</a:t>
            </a:r>
            <a:r>
              <a:rPr lang="pl-PL" dirty="0" err="1">
                <a:latin typeface="Arial monospaced for SAP" panose="020B0609020202030204" pitchFamily="49" charset="0"/>
              </a:rPr>
              <a:t>config</a:t>
            </a:r>
            <a:r>
              <a:rPr lang="pl-PL" dirty="0">
                <a:latin typeface="Arial monospaced for SAP" panose="020B0609020202030204" pitchFamily="49" charset="0"/>
              </a:rPr>
              <a:t>|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  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 err="1" smtClean="0">
                <a:latin typeface="Arial monospaced for SAP" panose="020B0609020202030204" pitchFamily="49" charset="0"/>
              </a:rPr>
              <a:t>config.vm.box</a:t>
            </a:r>
            <a:r>
              <a:rPr lang="pl-PL" dirty="0" smtClean="0">
                <a:latin typeface="Arial monospaced for SAP" panose="020B0609020202030204" pitchFamily="49" charset="0"/>
              </a:rPr>
              <a:t> </a:t>
            </a:r>
            <a:r>
              <a:rPr lang="pl-PL" dirty="0">
                <a:latin typeface="Arial monospaced for SAP" panose="020B0609020202030204" pitchFamily="49" charset="0"/>
              </a:rPr>
              <a:t>= "</a:t>
            </a:r>
            <a:r>
              <a:rPr lang="pl-PL" dirty="0" err="1">
                <a:latin typeface="Arial monospaced for SAP" panose="020B0609020202030204" pitchFamily="49" charset="0"/>
              </a:rPr>
              <a:t>ubuntu</a:t>
            </a:r>
            <a:r>
              <a:rPr lang="pl-PL" dirty="0">
                <a:latin typeface="Arial monospaced for SAP" panose="020B0609020202030204" pitchFamily="49" charset="0"/>
              </a:rPr>
              <a:t>/xenial64"</a:t>
            </a:r>
          </a:p>
          <a:p>
            <a:r>
              <a:rPr lang="pl-PL" dirty="0">
                <a:latin typeface="Arial monospaced for SAP" panose="020B0609020202030204" pitchFamily="49" charset="0"/>
              </a:rPr>
              <a:t>end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</a:pPr>
            <a:endParaRPr lang="en-US" kern="0" dirty="0">
              <a:ea typeface="Arial Unicode MS" pitchFamily="34" charset="-128"/>
              <a:cs typeface="Arial Unicode MS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1134871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000" b="0" dirty="0" err="1">
                <a:latin typeface="Arial monospaced for SAP" panose="020B0609020202030204" pitchFamily="49" charset="0"/>
              </a:rPr>
              <a:t>Vagrant.configure</a:t>
            </a:r>
            <a:r>
              <a:rPr lang="pl-PL" sz="1000" b="0" dirty="0">
                <a:latin typeface="Arial monospaced for SAP" panose="020B0609020202030204" pitchFamily="49" charset="0"/>
              </a:rPr>
              <a:t>("2") do |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</a:t>
            </a:r>
            <a:r>
              <a:rPr lang="pl-PL" sz="1000" b="0" dirty="0">
                <a:latin typeface="Arial monospaced for SAP" panose="020B0609020202030204" pitchFamily="49" charset="0"/>
              </a:rPr>
              <a:t>|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config.vm.synced_folder</a:t>
            </a:r>
            <a:r>
              <a:rPr lang="pl-PL" sz="1000" b="0" dirty="0">
                <a:latin typeface="Arial monospaced for SAP" panose="020B0609020202030204" pitchFamily="49" charset="0"/>
              </a:rPr>
              <a:t> '.', '/</a:t>
            </a:r>
            <a:r>
              <a:rPr lang="pl-PL" sz="1000" b="0" dirty="0" err="1">
                <a:latin typeface="Arial monospaced for SAP" panose="020B0609020202030204" pitchFamily="49" charset="0"/>
              </a:rPr>
              <a:t>vagrant</a:t>
            </a:r>
            <a:r>
              <a:rPr lang="pl-PL" sz="1000" b="0" dirty="0">
                <a:latin typeface="Arial monospaced for SAP" panose="020B0609020202030204" pitchFamily="49" charset="0"/>
              </a:rPr>
              <a:t>'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config.vm.box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ubuntu</a:t>
            </a:r>
            <a:r>
              <a:rPr lang="pl-PL" sz="1000" b="0" dirty="0">
                <a:latin typeface="Arial monospaced for SAP" panose="020B0609020202030204" pitchFamily="49" charset="0"/>
              </a:rPr>
              <a:t>/xenial64"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config.vm.provision</a:t>
            </a:r>
            <a:r>
              <a:rPr lang="pl-PL" sz="1000" b="0" dirty="0">
                <a:latin typeface="Arial monospaced for SAP" panose="020B0609020202030204" pitchFamily="49" charset="0"/>
              </a:rPr>
              <a:t> :</a:t>
            </a:r>
            <a:r>
              <a:rPr lang="pl-PL" sz="1000" b="0" dirty="0" err="1">
                <a:latin typeface="Arial monospaced for SAP" panose="020B0609020202030204" pitchFamily="49" charset="0"/>
              </a:rPr>
              <a:t>shell</a:t>
            </a:r>
            <a:r>
              <a:rPr lang="pl-PL" sz="1000" b="0" dirty="0">
                <a:latin typeface="Arial monospaced for SAP" panose="020B0609020202030204" pitchFamily="49" charset="0"/>
              </a:rPr>
              <a:t>, :</a:t>
            </a:r>
            <a:r>
              <a:rPr lang="pl-PL" sz="1000" b="0" dirty="0" err="1">
                <a:latin typeface="Arial monospaced for SAP" panose="020B0609020202030204" pitchFamily="49" charset="0"/>
              </a:rPr>
              <a:t>path</a:t>
            </a:r>
            <a:r>
              <a:rPr lang="pl-PL" sz="1000" b="0" dirty="0">
                <a:latin typeface="Arial monospaced for SAP" panose="020B0609020202030204" pitchFamily="49" charset="0"/>
              </a:rPr>
              <a:t> =&gt; "somescript.sh”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server</a:t>
            </a:r>
            <a:r>
              <a:rPr lang="pl-PL" sz="1000" b="0" dirty="0">
                <a:latin typeface="Arial monospaced for SAP" panose="020B0609020202030204" pitchFamily="49" charset="0"/>
              </a:rPr>
              <a:t>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"10.30.30.10"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"server.example.com"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host.vm.provider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virtualbox</a:t>
            </a:r>
            <a:r>
              <a:rPr lang="pl-PL" sz="1000" b="0" dirty="0">
                <a:latin typeface="Arial monospaced for SAP" panose="020B0609020202030204" pitchFamily="49" charset="0"/>
              </a:rPr>
              <a:t>" do |v|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v.memory</a:t>
            </a:r>
            <a:r>
              <a:rPr lang="pl-PL" sz="1000" b="0" dirty="0">
                <a:latin typeface="Arial monospaced for SAP" panose="020B0609020202030204" pitchFamily="49" charset="0"/>
              </a:rPr>
              <a:t> = 3192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v.cpus</a:t>
            </a:r>
            <a:r>
              <a:rPr lang="pl-PL" sz="1000" b="0" dirty="0">
                <a:latin typeface="Arial monospaced for SAP" panose="020B0609020202030204" pitchFamily="49" charset="0"/>
              </a:rPr>
              <a:t> = 1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"10.30.30.2#{i}"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dev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[1,].</a:t>
            </a:r>
            <a:r>
              <a:rPr lang="pl-PL" sz="1000" b="0" dirty="0" err="1">
                <a:latin typeface="Arial monospaced for SAP" panose="020B0609020202030204" pitchFamily="49" charset="0"/>
              </a:rPr>
              <a:t>each</a:t>
            </a:r>
            <a:r>
              <a:rPr lang="pl-PL" sz="1000" b="0" dirty="0">
                <a:latin typeface="Arial monospaced for SAP" panose="020B0609020202030204" pitchFamily="49" charset="0"/>
              </a:rPr>
              <a:t> do |i|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config.vm.define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#{i}", autostart: </a:t>
            </a:r>
            <a:r>
              <a:rPr lang="pl-PL" sz="1000" b="0" dirty="0" err="1">
                <a:latin typeface="Arial monospaced for SAP" panose="020B0609020202030204" pitchFamily="49" charset="0"/>
              </a:rPr>
              <a:t>true</a:t>
            </a:r>
            <a:r>
              <a:rPr lang="pl-PL" sz="1000" b="0" dirty="0">
                <a:latin typeface="Arial monospaced for SAP" panose="020B0609020202030204" pitchFamily="49" charset="0"/>
              </a:rPr>
              <a:t> do |host|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host.vm.network</a:t>
            </a:r>
            <a:r>
              <a:rPr lang="pl-PL" sz="1000" b="0" dirty="0">
                <a:latin typeface="Arial monospaced for SAP" panose="020B0609020202030204" pitchFamily="49" charset="0"/>
              </a:rPr>
              <a:t>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private_network</a:t>
            </a:r>
            <a:r>
              <a:rPr lang="pl-PL" sz="1000" b="0" dirty="0">
                <a:latin typeface="Arial monospaced for SAP" panose="020B0609020202030204" pitchFamily="49" charset="0"/>
              </a:rPr>
              <a:t>", </a:t>
            </a:r>
            <a:r>
              <a:rPr lang="pl-PL" sz="1000" b="0" dirty="0" err="1">
                <a:latin typeface="Arial monospaced for SAP" panose="020B0609020202030204" pitchFamily="49" charset="0"/>
              </a:rPr>
              <a:t>ip</a:t>
            </a:r>
            <a:r>
              <a:rPr lang="pl-PL" sz="1000" b="0" dirty="0">
                <a:latin typeface="Arial monospaced for SAP" panose="020B0609020202030204" pitchFamily="49" charset="0"/>
              </a:rPr>
              <a:t>: "10.30.30.3#{i}"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    </a:t>
            </a:r>
            <a:r>
              <a:rPr lang="pl-PL" sz="1000" b="0" dirty="0" err="1">
                <a:latin typeface="Arial monospaced for SAP" panose="020B0609020202030204" pitchFamily="49" charset="0"/>
              </a:rPr>
              <a:t>host.vm.hostname</a:t>
            </a:r>
            <a:r>
              <a:rPr lang="pl-PL" sz="1000" b="0" dirty="0">
                <a:latin typeface="Arial monospaced for SAP" panose="020B0609020202030204" pitchFamily="49" charset="0"/>
              </a:rPr>
              <a:t> = "</a:t>
            </a:r>
            <a:r>
              <a:rPr lang="pl-PL" sz="1000" b="0" dirty="0" err="1">
                <a:latin typeface="Arial monospaced for SAP" panose="020B0609020202030204" pitchFamily="49" charset="0"/>
              </a:rPr>
              <a:t>prod</a:t>
            </a:r>
            <a:r>
              <a:rPr lang="pl-PL" sz="1000" b="0" dirty="0">
                <a:latin typeface="Arial monospaced for SAP" panose="020B0609020202030204" pitchFamily="49" charset="0"/>
              </a:rPr>
              <a:t>#{i}.example.com"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  end</a:t>
            </a: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  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000" b="0" dirty="0">
                <a:latin typeface="Arial monospaced for SAP" panose="020B0609020202030204" pitchFamily="49" charset="0"/>
              </a:rPr>
              <a:t>end</a:t>
            </a:r>
          </a:p>
          <a:p>
            <a:pPr>
              <a:spcBef>
                <a:spcPts val="0"/>
              </a:spcBef>
            </a:pPr>
            <a:endParaRPr lang="pl-PL" sz="1000" b="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Vagrantfile</a:t>
            </a:r>
            <a:r>
              <a:rPr lang="pl-PL" dirty="0"/>
              <a:t> © Tomasz Cholewa</a:t>
            </a:r>
          </a:p>
        </p:txBody>
      </p:sp>
    </p:spTree>
    <p:extLst>
      <p:ext uri="{BB962C8B-B14F-4D97-AF65-F5344CB8AC3E}">
        <p14:creationId xmlns:p14="http://schemas.microsoft.com/office/powerpoint/2010/main" val="23388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scripts?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5" b="13085"/>
          <a:stretch>
            <a:fillRect/>
          </a:stretch>
        </p:blipFill>
        <p:spPr>
          <a:xfrm>
            <a:off x="258763" y="1209675"/>
            <a:ext cx="11647487" cy="4837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26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95" y="1587206"/>
            <a:ext cx="6411812" cy="1008000"/>
          </a:xfrm>
        </p:spPr>
        <p:txBody>
          <a:bodyPr/>
          <a:lstStyle/>
          <a:p>
            <a:r>
              <a:rPr lang="pl-PL" dirty="0" err="1"/>
              <a:t>Ansible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59095" y="2794141"/>
            <a:ext cx="6411812" cy="329013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FF0000"/>
                </a:solidFill>
              </a:rPr>
              <a:t>Human </a:t>
            </a:r>
            <a:r>
              <a:rPr lang="pl-PL" dirty="0" err="1">
                <a:solidFill>
                  <a:srgbClr val="FF0000"/>
                </a:solidFill>
              </a:rPr>
              <a:t>readable</a:t>
            </a:r>
            <a:endParaRPr lang="pl-PL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Declarative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Idempotent</a:t>
            </a:r>
            <a:r>
              <a:rPr lang="pl-PL" b="0" dirty="0"/>
              <a:t> P(P(x))=P(x)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Agentless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Push</a:t>
            </a:r>
            <a:r>
              <a:rPr lang="pl-PL" b="0" dirty="0"/>
              <a:t> (but </a:t>
            </a:r>
            <a:r>
              <a:rPr lang="pl-PL" b="0" dirty="0" err="1"/>
              <a:t>pull</a:t>
            </a:r>
            <a:r>
              <a:rPr lang="pl-PL" b="0" dirty="0"/>
              <a:t> </a:t>
            </a:r>
            <a:r>
              <a:rPr lang="pl-PL" b="0" dirty="0" err="1"/>
              <a:t>also</a:t>
            </a:r>
            <a:r>
              <a:rPr lang="pl-PL" b="0" dirty="0"/>
              <a:t> </a:t>
            </a:r>
            <a:r>
              <a:rPr lang="pl-PL" b="0" dirty="0" err="1"/>
              <a:t>possible</a:t>
            </a:r>
            <a:r>
              <a:rPr lang="pl-PL" b="0" dirty="0"/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 err="1"/>
              <a:t>Python</a:t>
            </a:r>
            <a:r>
              <a:rPr lang="pl-PL" b="0" dirty="0"/>
              <a:t> </a:t>
            </a:r>
            <a:r>
              <a:rPr lang="pl-PL" b="0" dirty="0" err="1"/>
              <a:t>based</a:t>
            </a:r>
            <a:endParaRPr lang="pl-PL" b="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b="0" dirty="0"/>
              <a:t>YAML + Jinja2</a:t>
            </a:r>
          </a:p>
        </p:txBody>
      </p:sp>
    </p:spTree>
    <p:extLst>
      <p:ext uri="{BB962C8B-B14F-4D97-AF65-F5344CB8AC3E}">
        <p14:creationId xmlns:p14="http://schemas.microsoft.com/office/powerpoint/2010/main" val="397829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Ansible</a:t>
            </a:r>
            <a:endParaRPr lang="de-DE" dirty="0"/>
          </a:p>
        </p:txBody>
      </p:sp>
      <p:sp>
        <p:nvSpPr>
          <p:cNvPr id="22" name="Inhaltsplatzhalt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err="1"/>
              <a:t>Playbook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 err="1"/>
              <a:t>Playbook.yml</a:t>
            </a:r>
            <a:endParaRPr lang="pl-PL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plays</a:t>
            </a:r>
            <a:endParaRPr lang="de-DE" sz="1800" b="0" dirty="0"/>
          </a:p>
        </p:txBody>
      </p:sp>
      <p:sp>
        <p:nvSpPr>
          <p:cNvPr id="23" name="Inhaltsplatzhalter 2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/>
              <a:t>Play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target </a:t>
            </a:r>
            <a:r>
              <a:rPr lang="pl-PL" sz="1800" b="0" dirty="0" err="1"/>
              <a:t>hosts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/>
              <a:t>List of </a:t>
            </a:r>
            <a:r>
              <a:rPr lang="pl-PL" sz="1800" b="0" dirty="0" err="1"/>
              <a:t>tasks</a:t>
            </a:r>
            <a:r>
              <a:rPr lang="pl-PL" sz="1800" b="0" dirty="0"/>
              <a:t> / </a:t>
            </a:r>
            <a:r>
              <a:rPr lang="pl-PL" sz="1800" b="0" dirty="0" err="1"/>
              <a:t>roles</a:t>
            </a:r>
            <a:endParaRPr lang="pl-PL" sz="1800" b="0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err="1"/>
              <a:t>Task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Declaration</a:t>
            </a:r>
            <a:r>
              <a:rPr lang="pl-PL" sz="1800" b="0" dirty="0"/>
              <a:t> of </a:t>
            </a:r>
            <a:r>
              <a:rPr lang="pl-PL" sz="1800" b="0" dirty="0" err="1"/>
              <a:t>state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Use</a:t>
            </a:r>
            <a:r>
              <a:rPr lang="pl-PL" sz="1800" b="0" dirty="0"/>
              <a:t> </a:t>
            </a:r>
            <a:r>
              <a:rPr lang="pl-PL" sz="1800" b="0" dirty="0" err="1"/>
              <a:t>modules</a:t>
            </a:r>
            <a:endParaRPr lang="de-DE" sz="1800" b="0" dirty="0"/>
          </a:p>
        </p:txBody>
      </p:sp>
      <p:sp>
        <p:nvSpPr>
          <p:cNvPr id="25" name="Inhaltsplatzhalter 2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l-PL" dirty="0" err="1"/>
              <a:t>Roles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Provide</a:t>
            </a:r>
            <a:r>
              <a:rPr lang="pl-PL" sz="1800" b="0" dirty="0"/>
              <a:t> </a:t>
            </a:r>
            <a:r>
              <a:rPr lang="pl-PL" sz="1800" b="0" dirty="0" err="1"/>
              <a:t>code</a:t>
            </a:r>
            <a:r>
              <a:rPr lang="pl-PL" sz="1800" b="0" dirty="0"/>
              <a:t> re-</a:t>
            </a:r>
            <a:r>
              <a:rPr lang="pl-PL" sz="1800" b="0" dirty="0" err="1"/>
              <a:t>use</a:t>
            </a:r>
            <a:endParaRPr lang="pl-PL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 err="1"/>
              <a:t>Achieve</a:t>
            </a:r>
            <a:r>
              <a:rPr lang="pl-PL" sz="1800" b="0" dirty="0"/>
              <a:t> </a:t>
            </a:r>
            <a:r>
              <a:rPr lang="pl-PL" sz="1800" b="0" dirty="0" err="1"/>
              <a:t>bigger</a:t>
            </a:r>
            <a:r>
              <a:rPr lang="pl-PL" sz="1800" b="0" dirty="0"/>
              <a:t> target</a:t>
            </a:r>
            <a:endParaRPr lang="de-DE" sz="1800" b="0"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241912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255736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6269560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9283383" y="1965368"/>
            <a:ext cx="2570256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1"/>
          <p:cNvSpPr txBox="1">
            <a:spLocks/>
          </p:cNvSpPr>
          <p:nvPr/>
        </p:nvSpPr>
        <p:spPr bwMode="gray">
          <a:xfrm>
            <a:off x="259093" y="4040906"/>
            <a:ext cx="11594545" cy="2539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branching</a:t>
            </a:r>
            <a:r>
              <a:rPr lang="pl-PL" sz="1800" b="0" dirty="0">
                <a:solidFill>
                  <a:srgbClr val="FFFFFF"/>
                </a:solidFill>
              </a:rPr>
              <a:t> (</a:t>
            </a:r>
            <a:r>
              <a:rPr lang="pl-PL" sz="1800" b="0" dirty="0" err="1">
                <a:solidFill>
                  <a:srgbClr val="FFFFFF"/>
                </a:solidFill>
              </a:rPr>
              <a:t>only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simple</a:t>
            </a:r>
            <a:r>
              <a:rPr lang="pl-PL" sz="1800" b="0" dirty="0">
                <a:solidFill>
                  <a:srgbClr val="FFFFFF"/>
                </a:solidFill>
              </a:rPr>
              <a:t> </a:t>
            </a:r>
            <a:r>
              <a:rPr lang="pl-PL" sz="1800" b="0" dirty="0" err="1">
                <a:solidFill>
                  <a:srgbClr val="FFFFFF"/>
                </a:solidFill>
              </a:rPr>
              <a:t>loops</a:t>
            </a:r>
            <a:r>
              <a:rPr lang="pl-PL" sz="1800" b="0" dirty="0">
                <a:solidFill>
                  <a:srgbClr val="FFFFFF"/>
                </a:solidFill>
              </a:rPr>
              <a:t>, </a:t>
            </a:r>
            <a:r>
              <a:rPr lang="pl-PL" sz="1800" b="0" dirty="0" err="1">
                <a:solidFill>
                  <a:srgbClr val="FFFFFF"/>
                </a:solidFill>
              </a:rPr>
              <a:t>if-then</a:t>
            </a:r>
            <a:r>
              <a:rPr lang="pl-PL" sz="1800" b="0" dirty="0">
                <a:solidFill>
                  <a:srgbClr val="FFFFFF"/>
                </a:solidFill>
              </a:rPr>
              <a:t>, no </a:t>
            </a:r>
            <a:r>
              <a:rPr lang="pl-PL" sz="1800" b="0" dirty="0" err="1">
                <a:solidFill>
                  <a:srgbClr val="FFFFFF"/>
                </a:solidFill>
              </a:rPr>
              <a:t>nesting</a:t>
            </a:r>
            <a:r>
              <a:rPr lang="pl-PL" sz="1800" b="0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b="0" dirty="0">
                <a:solidFill>
                  <a:srgbClr val="FFFFFF"/>
                </a:solidFill>
              </a:rPr>
              <a:t>No </a:t>
            </a:r>
            <a:r>
              <a:rPr lang="pl-PL" sz="1800" b="0" dirty="0" err="1">
                <a:solidFill>
                  <a:srgbClr val="FFFFFF"/>
                </a:solidFill>
              </a:rPr>
              <a:t>complex</a:t>
            </a:r>
            <a:r>
              <a:rPr lang="pl-PL" sz="1800" b="0" dirty="0">
                <a:solidFill>
                  <a:srgbClr val="FFFFFF"/>
                </a:solidFill>
              </a:rPr>
              <a:t> error </a:t>
            </a:r>
            <a:r>
              <a:rPr lang="pl-PL" sz="1800" b="0" dirty="0" err="1">
                <a:solidFill>
                  <a:srgbClr val="FFFFFF"/>
                </a:solidFill>
              </a:rPr>
              <a:t>handling</a:t>
            </a:r>
            <a:endParaRPr lang="pl-PL" sz="1800" b="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chemeClr val="accent1"/>
                </a:solidFill>
              </a:rPr>
              <a:t>If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can’t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read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your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ansible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code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you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are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doing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it</a:t>
            </a:r>
            <a:r>
              <a:rPr lang="pl-PL" sz="1800" dirty="0">
                <a:solidFill>
                  <a:schemeClr val="accent1"/>
                </a:solidFill>
              </a:rPr>
              <a:t> </a:t>
            </a:r>
            <a:r>
              <a:rPr lang="pl-PL" sz="1800" dirty="0" err="1">
                <a:solidFill>
                  <a:schemeClr val="accent1"/>
                </a:solidFill>
              </a:rPr>
              <a:t>wrong</a:t>
            </a:r>
            <a:endParaRPr lang="pl-PL" sz="1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 err="1">
                <a:solidFill>
                  <a:srgbClr val="FFFFFF"/>
                </a:solidFill>
              </a:rPr>
              <a:t>Easy</a:t>
            </a:r>
            <a:r>
              <a:rPr lang="pl-PL" sz="1800" dirty="0">
                <a:solidFill>
                  <a:srgbClr val="FFFFFF"/>
                </a:solidFill>
              </a:rPr>
              <a:t> re-</a:t>
            </a:r>
            <a:r>
              <a:rPr lang="pl-PL" sz="1800" dirty="0" err="1">
                <a:solidFill>
                  <a:srgbClr val="FFFFFF"/>
                </a:solidFill>
              </a:rPr>
              <a:t>use</a:t>
            </a:r>
            <a:r>
              <a:rPr lang="pl-PL" sz="1800" dirty="0">
                <a:solidFill>
                  <a:srgbClr val="FFFFFF"/>
                </a:solidFill>
              </a:rPr>
              <a:t> and re-</a:t>
            </a:r>
            <a:r>
              <a:rPr lang="pl-PL" sz="1800" dirty="0" err="1">
                <a:solidFill>
                  <a:srgbClr val="FFFFFF"/>
                </a:solidFill>
              </a:rPr>
              <a:t>factorization</a:t>
            </a:r>
            <a:endParaRPr lang="de-DE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4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259094" y="1200044"/>
            <a:ext cx="5016291" cy="484676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pl-PL" sz="1800" dirty="0" err="1">
                <a:latin typeface="Arial monospaced for SAP" panose="020B0609020202030204" pitchFamily="49" charset="0"/>
              </a:rPr>
              <a:t>Playbook.yml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---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- </a:t>
            </a:r>
            <a:r>
              <a:rPr lang="pl-PL" sz="1800" dirty="0" err="1">
                <a:latin typeface="Arial monospaced for SAP" panose="020B0609020202030204" pitchFamily="49" charset="0"/>
              </a:rPr>
              <a:t>hosts</a:t>
            </a:r>
            <a:r>
              <a:rPr lang="pl-PL" sz="1800" dirty="0">
                <a:latin typeface="Arial monospaced for SAP" panose="020B0609020202030204" pitchFamily="49" charset="0"/>
              </a:rPr>
              <a:t>: web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vars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latin typeface="Arial monospaced for SAP" panose="020B0609020202030204" pitchFamily="49" charset="0"/>
              </a:rPr>
              <a:t>: Hello World!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</a:t>
            </a:r>
            <a:r>
              <a:rPr lang="pl-PL" sz="1800" dirty="0" err="1">
                <a:latin typeface="Arial monospaced for SAP" panose="020B0609020202030204" pitchFamily="49" charset="0"/>
              </a:rPr>
              <a:t>tasks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Install</a:t>
            </a:r>
            <a:r>
              <a:rPr lang="pl-PL" sz="1800" dirty="0">
                <a:latin typeface="Arial monospaced for SAP" panose="020B0609020202030204" pitchFamily="49" charset="0"/>
              </a:rPr>
              <a:t> apache2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apt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smtClean="0">
                <a:latin typeface="Arial monospaced for SAP" panose="020B0609020202030204" pitchFamily="49" charset="0"/>
              </a:rPr>
              <a:t>apache2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state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present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- </a:t>
            </a:r>
            <a:r>
              <a:rPr lang="pl-PL" sz="1800" dirty="0" err="1">
                <a:latin typeface="Arial monospaced for SAP" panose="020B0609020202030204" pitchFamily="49" charset="0"/>
              </a:rPr>
              <a:t>name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Copy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welcome</a:t>
            </a:r>
            <a:r>
              <a:rPr lang="pl-PL" sz="1800" dirty="0">
                <a:latin typeface="Arial monospaced for SAP" panose="020B0609020202030204" pitchFamily="49" charset="0"/>
              </a:rPr>
              <a:t> </a:t>
            </a:r>
            <a:r>
              <a:rPr lang="pl-PL" sz="1800" dirty="0" err="1">
                <a:latin typeface="Arial monospaced for SAP" panose="020B0609020202030204" pitchFamily="49" charset="0"/>
              </a:rPr>
              <a:t>page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template</a:t>
            </a:r>
            <a:r>
              <a:rPr lang="pl-PL" sz="1800" dirty="0">
                <a:latin typeface="Arial monospaced for SAP" panose="020B0609020202030204" pitchFamily="49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src</a:t>
            </a:r>
            <a:r>
              <a:rPr lang="pl-PL" sz="1800" dirty="0">
                <a:latin typeface="Arial monospaced for SAP" panose="020B0609020202030204" pitchFamily="49" charset="0"/>
              </a:rPr>
              <a:t>: 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  </a:t>
            </a:r>
            <a:r>
              <a:rPr lang="pl-PL" sz="1800" dirty="0" err="1">
                <a:latin typeface="Arial monospaced for SAP" panose="020B0609020202030204" pitchFamily="49" charset="0"/>
              </a:rPr>
              <a:t>dest</a:t>
            </a:r>
            <a:r>
              <a:rPr lang="pl-PL" sz="1800" dirty="0">
                <a:latin typeface="Arial monospaced for SAP" panose="020B0609020202030204" pitchFamily="49" charset="0"/>
              </a:rPr>
              <a:t>: /</a:t>
            </a:r>
            <a:r>
              <a:rPr lang="pl-PL" sz="1800" dirty="0" err="1">
                <a:latin typeface="Arial monospaced for SAP" panose="020B0609020202030204" pitchFamily="49" charset="0"/>
              </a:rPr>
              <a:t>var</a:t>
            </a:r>
            <a:r>
              <a:rPr lang="pl-PL" sz="1800" dirty="0">
                <a:latin typeface="Arial monospaced for SAP" panose="020B0609020202030204" pitchFamily="49" charset="0"/>
              </a:rPr>
              <a:t>/www/</a:t>
            </a:r>
            <a:r>
              <a:rPr lang="pl-PL" sz="1800" dirty="0" err="1"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latin typeface="Arial monospaced for SAP" panose="020B0609020202030204" pitchFamily="49" charset="0"/>
              </a:rPr>
              <a:t>/index.html</a:t>
            </a:r>
          </a:p>
          <a:p>
            <a:pPr>
              <a:spcBef>
                <a:spcPts val="0"/>
              </a:spcBef>
            </a:pPr>
            <a:r>
              <a:rPr lang="pl-PL" sz="1800" dirty="0">
                <a:latin typeface="Arial monospaced for SAP" panose="020B0609020202030204" pitchFamily="49" charset="0"/>
              </a:rPr>
              <a:t>    </a:t>
            </a:r>
            <a:r>
              <a:rPr lang="pl-PL" sz="1800" dirty="0" err="1">
                <a:latin typeface="Arial monospaced for SAP" panose="020B0609020202030204" pitchFamily="49" charset="0"/>
              </a:rPr>
              <a:t>become</a:t>
            </a:r>
            <a:r>
              <a:rPr lang="pl-PL" sz="1800" dirty="0">
                <a:latin typeface="Arial monospaced for SAP" panose="020B0609020202030204" pitchFamily="49" charset="0"/>
              </a:rPr>
              <a:t>: </a:t>
            </a:r>
            <a:r>
              <a:rPr lang="pl-PL" sz="1800" dirty="0" err="1">
                <a:latin typeface="Arial monospaced for SAP" panose="020B0609020202030204" pitchFamily="49" charset="0"/>
              </a:rPr>
              <a:t>yes</a:t>
            </a:r>
            <a:endParaRPr lang="pl-PL" sz="1800" dirty="0">
              <a:latin typeface="Arial monospaced for SAP" panose="020B0609020202030204" pitchFamily="49" charset="0"/>
            </a:endParaRPr>
          </a:p>
          <a:p>
            <a:pPr>
              <a:spcBef>
                <a:spcPts val="0"/>
              </a:spcBef>
            </a:pPr>
            <a:endParaRPr lang="pl-PL" sz="1800" dirty="0">
              <a:latin typeface="Arial monospaced for SAP" panose="020B0609020202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playbook</a:t>
            </a:r>
            <a:endParaRPr lang="pl-PL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gray">
          <a:xfrm>
            <a:off x="6215603" y="1200044"/>
            <a:ext cx="5016291" cy="48467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8868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8868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9738" indent="-241235" algn="l" defTabSz="1218868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6737" indent="-237001" algn="l" defTabSz="1218868" rtl="0" eaLnBrk="1" latinLnBrk="0" hangingPunct="1">
              <a:spcBef>
                <a:spcPts val="560"/>
              </a:spcBef>
              <a:buClr>
                <a:schemeClr val="accent2"/>
              </a:buClr>
              <a:buSzPct val="100000"/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858" indent="-239119" algn="l" defTabSz="1218868" rtl="0" eaLnBrk="1" latinLnBrk="0" hangingPunct="1">
              <a:spcBef>
                <a:spcPts val="336"/>
              </a:spcBef>
              <a:buClr>
                <a:schemeClr val="accent2"/>
              </a:buClr>
              <a:buSzPct val="100000"/>
              <a:buFont typeface="Courier New" pitchFamily="49" charset="0"/>
              <a:buChar char="o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879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13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744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176" indent="-304715" algn="l" defTabSz="12188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Index.html.j2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&lt;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index_title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title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head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  {{ 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ansible_managed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}}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  &lt;/body&gt;</a:t>
            </a:r>
          </a:p>
          <a:p>
            <a:pPr>
              <a:spcBef>
                <a:spcPts val="0"/>
              </a:spcBef>
            </a:pP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&lt;/</a:t>
            </a:r>
            <a:r>
              <a:rPr lang="pl-PL" sz="1800" dirty="0" err="1">
                <a:solidFill>
                  <a:srgbClr val="F0AB00"/>
                </a:solidFill>
                <a:latin typeface="Arial monospaced for SAP" panose="020B0609020202030204" pitchFamily="49" charset="0"/>
              </a:rPr>
              <a:t>html</a:t>
            </a:r>
            <a:r>
              <a:rPr lang="pl-PL" sz="1800" dirty="0">
                <a:solidFill>
                  <a:srgbClr val="F0AB00"/>
                </a:solidFill>
                <a:latin typeface="Arial monospaced for SAP" panose="020B0609020202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15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3037" b="-2303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43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It’s all about isolation!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45" y="801415"/>
            <a:ext cx="3859165" cy="5151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2" y="1592142"/>
            <a:ext cx="5409748" cy="373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ight Arrow 18"/>
          <p:cNvSpPr/>
          <p:nvPr/>
        </p:nvSpPr>
        <p:spPr bwMode="gray">
          <a:xfrm>
            <a:off x="6104062" y="3155551"/>
            <a:ext cx="1205427" cy="4616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1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VM </a:t>
            </a:r>
            <a:r>
              <a:rPr lang="en-US" smtClean="0"/>
              <a:t>vs Container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57" y="1219286"/>
            <a:ext cx="6671816" cy="4599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17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2364184" cy="756000"/>
          </a:xfrm>
        </p:spPr>
        <p:txBody>
          <a:bodyPr/>
          <a:lstStyle/>
          <a:p>
            <a:r>
              <a:rPr lang="en-US" smtClean="0"/>
              <a:t>Play with it!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5393" y="1400543"/>
            <a:ext cx="10357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docker</a:t>
            </a:r>
            <a:r>
              <a:rPr lang="en-US" sz="4800" dirty="0">
                <a:solidFill>
                  <a:schemeClr val="bg1"/>
                </a:solidFill>
              </a:rPr>
              <a:t> run -it --</a:t>
            </a:r>
            <a:r>
              <a:rPr lang="en-US" sz="4800" dirty="0" err="1">
                <a:solidFill>
                  <a:schemeClr val="bg1"/>
                </a:solidFill>
              </a:rPr>
              <a:t>rm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awalach</a:t>
            </a:r>
            <a:r>
              <a:rPr lang="en-US" sz="4800" dirty="0">
                <a:solidFill>
                  <a:schemeClr val="bg1"/>
                </a:solidFill>
              </a:rPr>
              <a:t>/</a:t>
            </a:r>
            <a:r>
              <a:rPr lang="en-US" sz="4800" dirty="0" err="1">
                <a:solidFill>
                  <a:schemeClr val="bg1"/>
                </a:solidFill>
              </a:rPr>
              <a:t>ninvaders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97" y="3160990"/>
            <a:ext cx="4170597" cy="2778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96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832" y="419456"/>
            <a:ext cx="109128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FROM </a:t>
            </a:r>
            <a:r>
              <a:rPr lang="en-US" sz="4400" dirty="0" err="1" smtClean="0">
                <a:solidFill>
                  <a:schemeClr val="bg1"/>
                </a:solidFill>
              </a:rPr>
              <a:t>debian:jessie</a:t>
            </a:r>
            <a:endParaRPr lang="en-US" sz="4400" dirty="0" smtClean="0">
              <a:solidFill>
                <a:schemeClr val="bg1"/>
              </a:solidFill>
            </a:endParaRP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RUN </a:t>
            </a:r>
            <a:r>
              <a:rPr lang="en-US" sz="4400" dirty="0">
                <a:solidFill>
                  <a:schemeClr val="bg1"/>
                </a:solidFill>
              </a:rPr>
              <a:t>apt-get update &amp;&amp; apt-get install -y \    </a:t>
            </a:r>
            <a:r>
              <a:rPr lang="en-US" sz="4400" dirty="0" smtClean="0">
                <a:solidFill>
                  <a:schemeClr val="bg1"/>
                </a:solidFill>
              </a:rPr>
              <a:t>		</a:t>
            </a:r>
            <a:r>
              <a:rPr lang="en-US" sz="4400" dirty="0" err="1" smtClean="0">
                <a:solidFill>
                  <a:schemeClr val="bg1"/>
                </a:solidFill>
              </a:rPr>
              <a:t>ninvaders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\ 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		&amp;&amp; </a:t>
            </a:r>
            <a:r>
              <a:rPr lang="en-US" sz="4400" dirty="0" err="1">
                <a:solidFill>
                  <a:schemeClr val="bg1"/>
                </a:solidFill>
              </a:rPr>
              <a:t>rm</a:t>
            </a:r>
            <a:r>
              <a:rPr lang="en-US" sz="4400" dirty="0">
                <a:solidFill>
                  <a:schemeClr val="bg1"/>
                </a:solidFill>
              </a:rPr>
              <a:t> -</a:t>
            </a:r>
            <a:r>
              <a:rPr lang="en-US" sz="4400" dirty="0" err="1">
                <a:solidFill>
                  <a:schemeClr val="bg1"/>
                </a:solidFill>
              </a:rPr>
              <a:t>rf</a:t>
            </a:r>
            <a:r>
              <a:rPr lang="en-US" sz="4400" dirty="0">
                <a:solidFill>
                  <a:schemeClr val="bg1"/>
                </a:solidFill>
              </a:rPr>
              <a:t> /</a:t>
            </a:r>
            <a:r>
              <a:rPr lang="en-US" sz="4400" dirty="0" err="1">
                <a:solidFill>
                  <a:schemeClr val="bg1"/>
                </a:solidFill>
              </a:rPr>
              <a:t>var</a:t>
            </a:r>
            <a:r>
              <a:rPr lang="en-US" sz="4400" dirty="0">
                <a:solidFill>
                  <a:schemeClr val="bg1"/>
                </a:solidFill>
              </a:rPr>
              <a:t>/lib/apt/lists</a:t>
            </a:r>
            <a:r>
              <a:rPr lang="en-US" sz="4400" dirty="0" smtClean="0">
                <a:solidFill>
                  <a:schemeClr val="bg1"/>
                </a:solidFill>
              </a:rPr>
              <a:t>/*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CMD 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usr</a:t>
            </a:r>
            <a:r>
              <a:rPr lang="en-US" sz="4400" dirty="0">
                <a:solidFill>
                  <a:schemeClr val="bg1"/>
                </a:solidFill>
              </a:rPr>
              <a:t>/games/</a:t>
            </a:r>
            <a:r>
              <a:rPr lang="en-US" sz="4400" dirty="0" err="1">
                <a:solidFill>
                  <a:schemeClr val="bg1"/>
                </a:solidFill>
              </a:rPr>
              <a:t>nInvaders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79" y="3648591"/>
            <a:ext cx="2863121" cy="250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2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you: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2" r="-575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5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9" y="1335406"/>
            <a:ext cx="3477881" cy="510145"/>
          </a:xfrm>
        </p:spPr>
        <p:txBody>
          <a:bodyPr/>
          <a:lstStyle/>
          <a:p>
            <a:r>
              <a:rPr lang="en-US" dirty="0" smtClean="0"/>
              <a:t>What you will need: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me/</a:t>
            </a:r>
            <a:r>
              <a:rPr lang="en-US" dirty="0" err="1"/>
              <a:t>myawsomeimage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11495" y="4684945"/>
            <a:ext cx="11163700" cy="1556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11495" y="2144509"/>
            <a:ext cx="11163700" cy="14791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860965" y="1333626"/>
            <a:ext cx="3505292" cy="599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you may need: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push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docer</a:t>
            </a:r>
            <a:r>
              <a:rPr lang="en-US" dirty="0"/>
              <a:t> pull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r="7835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more interesting?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605581" y="152865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Ports: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32992" y="3726776"/>
            <a:ext cx="11163700" cy="16549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Volumes: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smtClean="0"/>
              <a:t>\</a:t>
            </a:r>
          </a:p>
          <a:p>
            <a:r>
              <a:rPr lang="en-US" dirty="0" smtClean="0"/>
              <a:t>     -</a:t>
            </a:r>
            <a:r>
              <a:rPr lang="en-US" dirty="0"/>
              <a:t>v /some/content:/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html:ro</a:t>
            </a:r>
            <a:r>
              <a:rPr lang="en-US" dirty="0" smtClean="0"/>
              <a:t> \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471455" y="22059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up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71455" y="3371199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230832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#27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Renesans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programowania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funkcyjnego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#26 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 </a:t>
            </a:r>
            <a:r>
              <a:rPr lang="en-US" sz="24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2017, start 17:30</a:t>
            </a:r>
            <a:endParaRPr lang="en-US" sz="2400" b="1" kern="0" dirty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microservice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architecture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1197</Words>
  <Application>Microsoft Macintosh PowerPoint</Application>
  <PresentationFormat>Custom</PresentationFormat>
  <Paragraphs>274</Paragraphs>
  <Slides>35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What is DevOps anyway?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Virtualization menagerie</vt:lpstr>
      <vt:lpstr>PowerPoint Presentation</vt:lpstr>
      <vt:lpstr>Vagrant</vt:lpstr>
      <vt:lpstr>Vagrant for DevOps</vt:lpstr>
      <vt:lpstr>Minimal Vagrantfile</vt:lpstr>
      <vt:lpstr>More complex Vagrantfile © Tomasz Cholewa</vt:lpstr>
      <vt:lpstr>Shell scripts?</vt:lpstr>
      <vt:lpstr>Ansible</vt:lpstr>
      <vt:lpstr>Ansible</vt:lpstr>
      <vt:lpstr>Example playbook</vt:lpstr>
      <vt:lpstr>Docker</vt:lpstr>
      <vt:lpstr>Containers? </vt:lpstr>
      <vt:lpstr>It’s all about isolation!</vt:lpstr>
      <vt:lpstr>VM vs Container</vt:lpstr>
      <vt:lpstr>Play with it!</vt:lpstr>
      <vt:lpstr>PowerPoint Presentation</vt:lpstr>
      <vt:lpstr>Task for you: </vt:lpstr>
      <vt:lpstr>What you will need:</vt:lpstr>
      <vt:lpstr>Something more interesting?</vt:lpstr>
      <vt:lpstr>Compose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406</cp:revision>
  <dcterms:created xsi:type="dcterms:W3CDTF">2014-07-14T15:12:49Z</dcterms:created>
  <dcterms:modified xsi:type="dcterms:W3CDTF">2017-03-15T10:50:47Z</dcterms:modified>
  <cp:category/>
</cp:coreProperties>
</file>